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63" r:id="rId1"/>
    <p:sldMasterId id="2147483796" r:id="rId2"/>
    <p:sldMasterId id="2147483820" r:id="rId3"/>
  </p:sldMasterIdLst>
  <p:notesMasterIdLst>
    <p:notesMasterId r:id="rId14"/>
  </p:notesMasterIdLst>
  <p:handoutMasterIdLst>
    <p:handoutMasterId r:id="rId15"/>
  </p:handoutMasterIdLst>
  <p:sldIdLst>
    <p:sldId id="683" r:id="rId4"/>
    <p:sldId id="714" r:id="rId5"/>
    <p:sldId id="715" r:id="rId6"/>
    <p:sldId id="716" r:id="rId7"/>
    <p:sldId id="717" r:id="rId8"/>
    <p:sldId id="718" r:id="rId9"/>
    <p:sldId id="719" r:id="rId10"/>
    <p:sldId id="720" r:id="rId11"/>
    <p:sldId id="721" r:id="rId12"/>
    <p:sldId id="72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D6EC"/>
    <a:srgbClr val="F7A81B"/>
    <a:srgbClr val="00A6B7"/>
    <a:srgbClr val="0F5257"/>
    <a:srgbClr val="D7E35A"/>
    <a:srgbClr val="88A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98"/>
  </p:normalViewPr>
  <p:slideViewPr>
    <p:cSldViewPr snapToGrid="0" snapToObjects="1">
      <p:cViewPr varScale="1">
        <p:scale>
          <a:sx n="72" d="100"/>
          <a:sy n="72" d="100"/>
        </p:scale>
        <p:origin x="10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4" d="100"/>
          <a:sy n="54" d="100"/>
        </p:scale>
        <p:origin x="2460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27CA6-12BA-4E25-8D0C-D0BF47BEA956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336C39-415E-47A8-98C8-62E2BB2964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7555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DA80A5-7BB0-734F-8C27-B1DC0FB7F823}" type="datetimeFigureOut">
              <a:rPr lang="en-US" smtClean="0"/>
              <a:t>2/7/2018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D511DD-DAB9-1647-97C7-AACDE6029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61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xternal Cov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 dirty="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8" y="343179"/>
            <a:ext cx="1764792" cy="195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407444"/>
            <a:ext cx="6770430" cy="3332997"/>
          </a:xfrm>
        </p:spPr>
        <p:txBody>
          <a:bodyPr/>
          <a:lstStyle>
            <a:lvl1pPr marL="0" indent="0">
              <a:lnSpc>
                <a:spcPts val="2000"/>
              </a:lnSpc>
              <a:buNone/>
              <a:defRPr sz="1600" i="0" cap="all" spc="100" baseline="0"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C420AB0-6BE1-DF48-9CC3-9AA23842A748}" type="datetime1">
              <a:rPr lang="en-US" smtClean="0"/>
              <a:t>2/7/2018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783139" y="1407444"/>
            <a:ext cx="6770430" cy="3332997"/>
          </a:xfrm>
        </p:spPr>
        <p:txBody>
          <a:bodyPr/>
          <a:lstStyle>
            <a:lvl1pPr marL="0" indent="0">
              <a:lnSpc>
                <a:spcPts val="2000"/>
              </a:lnSpc>
              <a:spcBef>
                <a:spcPts val="600"/>
              </a:spcBef>
              <a:spcAft>
                <a:spcPts val="1200"/>
              </a:spcAft>
              <a:buNone/>
              <a:defRPr sz="1600" i="1" cap="none" spc="0" baseline="0">
                <a:latin typeface="Georgia" charset="0"/>
                <a:ea typeface="Georgia" charset="0"/>
                <a:cs typeface="Georgia" charset="0"/>
              </a:defRPr>
            </a:lvl1pPr>
            <a:lvl2pPr marL="571500" indent="0">
              <a:lnSpc>
                <a:spcPts val="2000"/>
              </a:lnSpc>
              <a:spcBef>
                <a:spcPts val="0"/>
              </a:spcBef>
              <a:spcAft>
                <a:spcPts val="600"/>
              </a:spcAft>
              <a:buNone/>
              <a:tabLst/>
              <a:defRPr cap="all" spc="100" baseline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2pPr>
          </a:lstStyle>
          <a:p>
            <a:pPr lvl="0"/>
            <a:r>
              <a:rPr lang="en-US" dirty="0"/>
              <a:t>Section goes here</a:t>
            </a:r>
          </a:p>
          <a:p>
            <a:pPr lvl="1"/>
            <a:r>
              <a:rPr lang="en-US" dirty="0"/>
              <a:t>Mini topic goes here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Table of contents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F8F3143-2C57-2A4F-ABCE-077E1B6FAF98}" type="datetime1">
              <a:rPr lang="en-US" smtClean="0"/>
              <a:t>2/7/2018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8" name="Text Placeholder 9"/>
          <p:cNvSpPr>
            <a:spLocks noGrp="1"/>
          </p:cNvSpPr>
          <p:nvPr>
            <p:ph type="body" sz="quarter" idx="17" hasCustomPrompt="1"/>
          </p:nvPr>
        </p:nvSpPr>
        <p:spPr>
          <a:xfrm>
            <a:off x="4782889" y="1557119"/>
            <a:ext cx="6770680" cy="877238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cap="none" spc="0" baseline="0">
                <a:solidFill>
                  <a:schemeClr val="tx1"/>
                </a:solidFill>
              </a:defRPr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dirty="0"/>
              <a:t>For more information about XXX, contact…</a:t>
            </a:r>
          </a:p>
          <a:p>
            <a:pPr lvl="0"/>
            <a:endParaRPr lang="en-US" dirty="0"/>
          </a:p>
        </p:txBody>
      </p:sp>
      <p:sp>
        <p:nvSpPr>
          <p:cNvPr id="9" name="Picture Placeholder 18"/>
          <p:cNvSpPr>
            <a:spLocks noGrp="1"/>
          </p:cNvSpPr>
          <p:nvPr>
            <p:ph type="pic" sz="quarter" idx="13"/>
          </p:nvPr>
        </p:nvSpPr>
        <p:spPr>
          <a:xfrm>
            <a:off x="4782890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4" hasCustomPrompt="1"/>
          </p:nvPr>
        </p:nvSpPr>
        <p:spPr>
          <a:xfrm>
            <a:off x="4782889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11" name="Picture Placeholder 18"/>
          <p:cNvSpPr>
            <a:spLocks noGrp="1"/>
          </p:cNvSpPr>
          <p:nvPr>
            <p:ph type="pic" sz="quarter" idx="18"/>
          </p:nvPr>
        </p:nvSpPr>
        <p:spPr>
          <a:xfrm>
            <a:off x="6588499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5" name="Picture Placeholder 18"/>
          <p:cNvSpPr>
            <a:spLocks noGrp="1"/>
          </p:cNvSpPr>
          <p:nvPr>
            <p:ph type="pic" sz="quarter" idx="19"/>
          </p:nvPr>
        </p:nvSpPr>
        <p:spPr>
          <a:xfrm>
            <a:off x="8394108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Picture Placeholder 18"/>
          <p:cNvSpPr>
            <a:spLocks noGrp="1"/>
          </p:cNvSpPr>
          <p:nvPr>
            <p:ph type="pic" sz="quarter" idx="20"/>
          </p:nvPr>
        </p:nvSpPr>
        <p:spPr>
          <a:xfrm>
            <a:off x="10199718" y="2599262"/>
            <a:ext cx="1395000" cy="1332883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quarter" idx="24" hasCustomPrompt="1"/>
          </p:nvPr>
        </p:nvSpPr>
        <p:spPr>
          <a:xfrm>
            <a:off x="4782889" y="5984315"/>
            <a:ext cx="6770679" cy="399023"/>
          </a:xfrm>
        </p:spPr>
        <p:txBody>
          <a:bodyPr/>
          <a:lstStyle>
            <a:lvl1pPr marL="0" indent="0">
              <a:buNone/>
              <a:defRPr b="1" i="0" spc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BOOZALLEN.COM/CAPABILITY</a:t>
            </a:r>
          </a:p>
        </p:txBody>
      </p:sp>
      <p:sp>
        <p:nvSpPr>
          <p:cNvPr id="21" name="Text Placeholder 5"/>
          <p:cNvSpPr>
            <a:spLocks noGrp="1"/>
          </p:cNvSpPr>
          <p:nvPr>
            <p:ph type="body" sz="quarter" idx="25" hasCustomPrompt="1"/>
          </p:nvPr>
        </p:nvSpPr>
        <p:spPr>
          <a:xfrm>
            <a:off x="6588498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22" name="Text Placeholder 5"/>
          <p:cNvSpPr>
            <a:spLocks noGrp="1"/>
          </p:cNvSpPr>
          <p:nvPr>
            <p:ph type="body" sz="quarter" idx="26" hasCustomPrompt="1"/>
          </p:nvPr>
        </p:nvSpPr>
        <p:spPr>
          <a:xfrm>
            <a:off x="8394107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23" name="Text Placeholder 5"/>
          <p:cNvSpPr>
            <a:spLocks noGrp="1"/>
          </p:cNvSpPr>
          <p:nvPr>
            <p:ph type="body" sz="quarter" idx="27" hasCustomPrompt="1"/>
          </p:nvPr>
        </p:nvSpPr>
        <p:spPr>
          <a:xfrm>
            <a:off x="10199718" y="4097050"/>
            <a:ext cx="1395001" cy="1429719"/>
          </a:xfrm>
        </p:spPr>
        <p:txBody>
          <a:bodyPr lIns="0" tIns="0" rIns="0" bIns="0">
            <a:normAutofit/>
          </a:bodyPr>
          <a:lstStyle>
            <a:lvl1pPr marL="0" indent="0">
              <a:spcAft>
                <a:spcPts val="400"/>
              </a:spcAft>
              <a:buNone/>
              <a:defRPr sz="1200" b="1" i="0" cap="none" baseline="0">
                <a:solidFill>
                  <a:schemeClr val="tx2"/>
                </a:solidFill>
                <a:latin typeface="+mn-lt"/>
              </a:defRPr>
            </a:lvl1pPr>
            <a:lvl2pPr marL="11113" marR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</a:lstStyle>
          <a:p>
            <a:pPr lvl="0"/>
            <a:r>
              <a:rPr lang="en-US" dirty="0"/>
              <a:t>FIRST LASTNAME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Title Second Level</a:t>
            </a:r>
          </a:p>
          <a:p>
            <a:pPr lvl="1"/>
            <a:r>
              <a:rPr lang="en-US" dirty="0"/>
              <a:t>Email Second Level</a:t>
            </a:r>
          </a:p>
          <a:p>
            <a:pPr lvl="1"/>
            <a:r>
              <a:rPr lang="en-US" dirty="0"/>
              <a:t>Phone Second Level</a:t>
            </a:r>
          </a:p>
          <a:p>
            <a:pPr lvl="1"/>
            <a:endParaRPr lang="en-US" dirty="0"/>
          </a:p>
        </p:txBody>
      </p:sp>
      <p:sp>
        <p:nvSpPr>
          <p:cNvPr id="17" name="Picture Placeholder 3"/>
          <p:cNvSpPr>
            <a:spLocks noGrp="1"/>
          </p:cNvSpPr>
          <p:nvPr>
            <p:ph type="pic" sz="quarter" idx="28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4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5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  <a:endParaRPr lang="en-US" dirty="0"/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50BBFDA-B562-1145-9530-27663BD707A4}" type="datetime1">
              <a:rPr lang="en-US" smtClean="0"/>
              <a:t>2/7/2018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idebar charts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 flipH="1">
            <a:off x="365759" y="1"/>
            <a:ext cx="386522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86648" y="1117600"/>
            <a:ext cx="2907348" cy="1418711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87388" y="2748288"/>
            <a:ext cx="2906712" cy="1315711"/>
          </a:xfrm>
        </p:spPr>
        <p:txBody>
          <a:bodyPr>
            <a:noAutofit/>
          </a:bodyPr>
          <a:lstStyle>
            <a:lvl1pPr marL="0" indent="0">
              <a:buNone/>
              <a:defRPr b="1" i="0" cap="all" spc="100" baseline="0">
                <a:solidFill>
                  <a:schemeClr val="tx1"/>
                </a:solidFill>
                <a:latin typeface="+mn-lt"/>
              </a:defRPr>
            </a:lvl1pPr>
            <a:lvl2pPr marL="0" indent="0">
              <a:buNone/>
              <a:tabLst/>
              <a:defRPr cap="none" spc="0" baseline="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SUBHEAD GOES HERE</a:t>
            </a:r>
          </a:p>
          <a:p>
            <a:pPr lvl="1"/>
            <a:r>
              <a:rPr lang="en-US" dirty="0"/>
              <a:t>Level 1 text goes here to explain the charts or infographics</a:t>
            </a:r>
          </a:p>
        </p:txBody>
      </p:sp>
      <p:sp>
        <p:nvSpPr>
          <p:cNvPr id="28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4782890" y="5876734"/>
            <a:ext cx="6772118" cy="414338"/>
          </a:xfrm>
        </p:spPr>
        <p:txBody>
          <a:bodyPr anchor="b">
            <a:noAutofit/>
          </a:bodyPr>
          <a:lstStyle>
            <a:lvl1pPr marL="0" indent="0">
              <a:buNone/>
              <a:defRPr lang="en-US" sz="800" b="0" i="1" kern="1200" cap="none" spc="0" baseline="0" dirty="0" smtClean="0">
                <a:solidFill>
                  <a:schemeClr val="tx1"/>
                </a:solidFill>
                <a:latin typeface="Calibri" charset="0"/>
                <a:ea typeface="Calibri" charset="0"/>
                <a:cs typeface="Calibri" charset="0"/>
              </a:defRPr>
            </a:lvl1pPr>
          </a:lstStyle>
          <a:p>
            <a:pPr lvl="0"/>
            <a:r>
              <a:rPr lang="en-US" dirty="0"/>
              <a:t>Level 5 is a footnote or a place for source information.</a:t>
            </a:r>
          </a:p>
        </p:txBody>
      </p:sp>
      <p:sp>
        <p:nvSpPr>
          <p:cNvPr id="29" name="Chart Placeholder 12"/>
          <p:cNvSpPr>
            <a:spLocks noGrp="1"/>
          </p:cNvSpPr>
          <p:nvPr>
            <p:ph type="chart" sz="quarter" idx="17"/>
          </p:nvPr>
        </p:nvSpPr>
        <p:spPr>
          <a:xfrm>
            <a:off x="4782889" y="3175000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0" name="Chart Placeholder 12"/>
          <p:cNvSpPr>
            <a:spLocks noGrp="1"/>
          </p:cNvSpPr>
          <p:nvPr>
            <p:ph type="chart" sz="quarter" idx="19"/>
          </p:nvPr>
        </p:nvSpPr>
        <p:spPr>
          <a:xfrm>
            <a:off x="4782889" y="461726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1" name="Chart Placeholder 12"/>
          <p:cNvSpPr>
            <a:spLocks noGrp="1"/>
          </p:cNvSpPr>
          <p:nvPr>
            <p:ph type="chart" sz="quarter" idx="20"/>
          </p:nvPr>
        </p:nvSpPr>
        <p:spPr>
          <a:xfrm>
            <a:off x="8297357" y="3175000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2" name="Chart Placeholder 12"/>
          <p:cNvSpPr>
            <a:spLocks noGrp="1"/>
          </p:cNvSpPr>
          <p:nvPr>
            <p:ph type="chart" sz="quarter" idx="21"/>
          </p:nvPr>
        </p:nvSpPr>
        <p:spPr>
          <a:xfrm>
            <a:off x="8297357" y="461726"/>
            <a:ext cx="3256211" cy="247664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12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  <a:endParaRPr lang="en-US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6783338-0600-E24C-BCE2-A339077E3393}" type="datetime1">
              <a:rPr lang="en-US" smtClean="0"/>
              <a:t>2/7/2018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ey sidebar blank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 userDrawn="1"/>
        </p:nvSpPr>
        <p:spPr>
          <a:xfrm flipH="1">
            <a:off x="365759" y="1"/>
            <a:ext cx="3865227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86648" y="1117600"/>
            <a:ext cx="2907348" cy="1418711"/>
          </a:xfrm>
        </p:spPr>
        <p:txBody>
          <a:bodyPr>
            <a:noAutofit/>
          </a:bodyPr>
          <a:lstStyle>
            <a:lvl1pPr>
              <a:lnSpc>
                <a:spcPts val="34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7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687388" y="2748288"/>
            <a:ext cx="2906712" cy="1315711"/>
          </a:xfrm>
        </p:spPr>
        <p:txBody>
          <a:bodyPr>
            <a:noAutofit/>
          </a:bodyPr>
          <a:lstStyle>
            <a:lvl1pPr marL="0" indent="0">
              <a:buNone/>
              <a:defRPr b="1" i="0" cap="all" spc="100" baseline="0">
                <a:solidFill>
                  <a:schemeClr val="tx1"/>
                </a:solidFill>
                <a:latin typeface="+mn-lt"/>
              </a:defRPr>
            </a:lvl1pPr>
            <a:lvl2pPr marL="15875" indent="0">
              <a:buNone/>
              <a:tabLst/>
              <a:defRPr cap="none" spc="0" baseline="0">
                <a:solidFill>
                  <a:schemeClr val="tx1"/>
                </a:solidFill>
                <a:latin typeface="+mj-lt"/>
              </a:defRPr>
            </a:lvl2pPr>
          </a:lstStyle>
          <a:p>
            <a:pPr lvl="0"/>
            <a:r>
              <a:rPr lang="en-US" dirty="0"/>
              <a:t>SUBHEAD GOES HERE</a:t>
            </a:r>
          </a:p>
          <a:p>
            <a:pPr lvl="1"/>
            <a:r>
              <a:rPr lang="en-US" dirty="0"/>
              <a:t>Level 1 text goes here to explain the charts or infographics</a:t>
            </a: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944E21D-54FC-1647-975B-FC40CA9A7E8B}" type="datetime1">
              <a:rPr lang="en-US" smtClean="0"/>
              <a:t>2/7/2018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ull quote Oswa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782888" y="629400"/>
            <a:ext cx="6770679" cy="535677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cap="all" spc="100" baseline="0">
                <a:solidFill>
                  <a:schemeClr val="tx1"/>
                </a:solidFill>
                <a:latin typeface="Oswald" panose="02000503000000000000" pitchFamily="2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PULL QUOTE GOES HERE. USE A SPOT color TO CALL OUT CERTAIN WORDS. PULL QUOTE GOES HERE. USE A SPOT color TO CALL OUT CERTAIN WORDS. PULL QUOTE GOES HERE. USE A SPOT color TO CALL OUT CERTAIN WORDS. </a:t>
            </a:r>
          </a:p>
        </p:txBody>
      </p:sp>
      <p:sp>
        <p:nvSpPr>
          <p:cNvPr id="7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1146AB3B-1E7B-434A-B70B-5DF39861B64B}" type="datetime1">
              <a:rPr lang="en-US" smtClean="0"/>
              <a:t>2/7/2018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Pull Quote Georgia Italic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4782890" y="638827"/>
            <a:ext cx="6770678" cy="5356770"/>
          </a:xfrm>
        </p:spPr>
        <p:txBody>
          <a:bodyPr anchor="ctr"/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" b="0" i="0" spc="200" baseline="0">
                <a:solidFill>
                  <a:schemeClr val="accent3"/>
                </a:solidFill>
                <a:latin typeface="Oswald" panose="02000503000000000000" pitchFamily="2" charset="0"/>
              </a:defRPr>
            </a:lvl1pPr>
            <a:lvl2pPr>
              <a:spcAft>
                <a:spcPts val="600"/>
              </a:spcAft>
              <a:defRPr sz="2000" b="0" i="1" cap="none" spc="0" baseline="0">
                <a:solidFill>
                  <a:schemeClr val="tx1"/>
                </a:solidFill>
                <a:latin typeface="Georgia" panose="02040502050405020303" pitchFamily="18" charset="0"/>
              </a:defRPr>
            </a:lvl2pPr>
            <a:lvl3pPr marL="0" indent="0">
              <a:buFontTx/>
              <a:buNone/>
              <a:defRPr sz="1000" i="0" spc="150" baseline="0">
                <a:solidFill>
                  <a:schemeClr val="tx1"/>
                </a:solidFill>
                <a:latin typeface="Oswald" panose="02000503000000000000" pitchFamily="2" charset="0"/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TITLE</a:t>
            </a:r>
          </a:p>
          <a:p>
            <a:pPr marL="11113" marR="0" lvl="1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“Pull quote goes here. All text should be white. Pull quote goes here. All text should be white. Pull quote goes here. </a:t>
            </a:r>
            <a:br>
              <a:rPr lang="en-US" dirty="0"/>
            </a:br>
            <a:r>
              <a:rPr lang="en-US" dirty="0"/>
              <a:t>All text should be white.”</a:t>
            </a:r>
          </a:p>
          <a:p>
            <a:pPr marL="0" marR="0" lvl="2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PERSON BEING QUOTED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  <a:endParaRPr lang="en-US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7F7A8ED-C569-7D46-907A-AEEB4357DBFF}" type="datetime1">
              <a:rPr lang="en-US" smtClean="0"/>
              <a:t>2/7/2018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screen 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445168" y="0"/>
            <a:ext cx="11746832" cy="61481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0179" y="3268988"/>
            <a:ext cx="10723390" cy="981308"/>
          </a:xfrm>
        </p:spPr>
        <p:txBody>
          <a:bodyPr/>
          <a:lstStyle>
            <a:lvl1pPr>
              <a:defRPr sz="4500"/>
            </a:lvl1pPr>
          </a:lstStyle>
          <a:p>
            <a:r>
              <a:rPr lang="en-US" dirty="0"/>
              <a:t>Section Heading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830179" y="6400451"/>
            <a:ext cx="5345353" cy="457549"/>
          </a:xfrm>
        </p:spPr>
        <p:txBody>
          <a:bodyPr/>
          <a:lstStyle/>
          <a:p>
            <a:r>
              <a:rPr lang="en-US"/>
              <a:t>Booz Allen Hamilton Internal</a:t>
            </a:r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813837" y="4255571"/>
            <a:ext cx="107233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22960" y="4453128"/>
            <a:ext cx="10714266" cy="1143000"/>
          </a:xfrm>
        </p:spPr>
        <p:txBody>
          <a:bodyPr lIns="0" rIns="0" anchor="t" anchorCtr="0">
            <a:normAutofit/>
          </a:bodyPr>
          <a:lstStyle>
            <a:lvl1pPr marL="0" indent="0">
              <a:buNone/>
              <a:defRPr sz="1400" b="1" i="0" cap="all" spc="150" baseline="0">
                <a:solidFill>
                  <a:schemeClr val="accent1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Optional subhead goes here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675861" y="6148137"/>
            <a:ext cx="11171582" cy="7098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639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0038B5B3-F82A-2A49-8C67-5ACA4A5CF1CE}" type="datetime1">
              <a:rPr lang="en-US" smtClean="0"/>
              <a:t>2/7/2018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6105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 Col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5295900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257668" y="1610772"/>
            <a:ext cx="5295900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D593325-9F27-8243-9DED-F3F6662968C6}" type="datetime1">
              <a:rPr lang="en-US" smtClean="0"/>
              <a:t>2/7/2018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ernal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 dirty="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36550" y="837561"/>
            <a:ext cx="3898900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cap="all" spc="100">
                <a:solidFill>
                  <a:schemeClr val="bg1"/>
                </a:solidFill>
              </a:rPr>
              <a:t>Booz Allen Hamilton internal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8" y="343179"/>
            <a:ext cx="1764792" cy="195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3 Col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1" y="1610772"/>
            <a:ext cx="3309594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0" hasCustomPrompt="1"/>
          </p:nvPr>
        </p:nvSpPr>
        <p:spPr>
          <a:xfrm>
            <a:off x="4541088" y="1610772"/>
            <a:ext cx="3309594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1" hasCustomPrompt="1"/>
          </p:nvPr>
        </p:nvSpPr>
        <p:spPr>
          <a:xfrm>
            <a:off x="8243974" y="1610772"/>
            <a:ext cx="3309594" cy="45995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8882CC7-9B62-A348-A1BD-D4F22410B94B}" type="datetime1">
              <a:rPr lang="en-US" smtClean="0"/>
              <a:t>2/7/2018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Graphic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20341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838200" y="3835400"/>
            <a:ext cx="10715625" cy="23495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3CDF8BBD-D1AD-2543-BD12-1D175D8C0FD2}" type="datetime1">
              <a:rPr lang="en-US" smtClean="0"/>
              <a:t>2/7/2018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Table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2034128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6" name="Table Placeholder 5"/>
          <p:cNvSpPr>
            <a:spLocks noGrp="1"/>
          </p:cNvSpPr>
          <p:nvPr>
            <p:ph type="tbl" sz="quarter" idx="10"/>
          </p:nvPr>
        </p:nvSpPr>
        <p:spPr>
          <a:xfrm>
            <a:off x="838200" y="3835400"/>
            <a:ext cx="10715625" cy="2400300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  <a:endParaRPr lang="en-US" dirty="0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A5197E66-2397-3641-88D6-021735032064}" type="datetime1">
              <a:rPr lang="en-US" smtClean="0"/>
              <a:t>2/7/2018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sidebar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hart Placeholder 4"/>
          <p:cNvSpPr>
            <a:spLocks noGrp="1"/>
          </p:cNvSpPr>
          <p:nvPr>
            <p:ph type="chart" sz="quarter" idx="10"/>
          </p:nvPr>
        </p:nvSpPr>
        <p:spPr>
          <a:xfrm>
            <a:off x="838200" y="1610772"/>
            <a:ext cx="6388100" cy="4612228"/>
          </a:xfrm>
        </p:spPr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7429500" y="1610772"/>
            <a:ext cx="4124325" cy="4612228"/>
          </a:xfrm>
        </p:spPr>
        <p:txBody>
          <a:bodyPr>
            <a:normAutofit/>
          </a:bodyPr>
          <a:lstStyle>
            <a:lvl1pPr marL="0" indent="0">
              <a:buNone/>
              <a:defRPr sz="14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75F5A4D-4BBB-F746-AB3F-09AC2A936ED3}" type="datetime1">
              <a:rPr lang="en-US" smtClean="0"/>
              <a:t>2/7/2018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and sidebar wide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able Placeholder 3"/>
          <p:cNvSpPr>
            <a:spLocks noGrp="1"/>
          </p:cNvSpPr>
          <p:nvPr>
            <p:ph type="tbl" sz="quarter" idx="12"/>
          </p:nvPr>
        </p:nvSpPr>
        <p:spPr>
          <a:xfrm>
            <a:off x="838200" y="1611313"/>
            <a:ext cx="6400800" cy="4611687"/>
          </a:xfrm>
        </p:spPr>
        <p:txBody>
          <a:bodyPr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sz="quarter" idx="11"/>
          </p:nvPr>
        </p:nvSpPr>
        <p:spPr>
          <a:xfrm>
            <a:off x="7429500" y="1610772"/>
            <a:ext cx="4124325" cy="4612228"/>
          </a:xfrm>
        </p:spPr>
        <p:txBody>
          <a:bodyPr/>
          <a:lstStyle>
            <a:lvl1pPr marL="0" indent="0">
              <a:buNone/>
              <a:defRPr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BD6BF69-6C22-CE49-A7D6-D80CFF2F29EF}" type="datetime1">
              <a:rPr lang="en-US" smtClean="0"/>
              <a:t>2/7/2018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DB707E5-B9B9-4E48-8DB0-FDE85FDBF766}" type="datetime1">
              <a:rPr lang="en-US" smtClean="0"/>
              <a:t>2/7/2018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915612"/>
          </a:xfrm>
        </p:spPr>
        <p:txBody>
          <a:bodyPr/>
          <a:lstStyle>
            <a:lvl1pPr marL="0" indent="0">
              <a:buNone/>
              <a:defRPr i="1">
                <a:latin typeface="Georgia" charset="0"/>
                <a:ea typeface="Georgia" charset="0"/>
                <a:cs typeface="Georgia" charset="0"/>
              </a:defRPr>
            </a:lvl1pPr>
            <a:lvl2pPr marL="7938" indent="0">
              <a:spcBef>
                <a:spcPts val="2400"/>
              </a:spcBef>
              <a:buNone/>
              <a:tabLst/>
              <a:defRPr sz="1600" cap="all" spc="100" baseline="0">
                <a:solidFill>
                  <a:schemeClr val="accent2"/>
                </a:solidFill>
                <a:latin typeface="Oswald" charset="0"/>
                <a:ea typeface="Oswald" charset="0"/>
                <a:cs typeface="Oswald" charset="0"/>
              </a:defRPr>
            </a:lvl2pPr>
          </a:lstStyle>
          <a:p>
            <a:pPr lvl="0"/>
            <a:r>
              <a:rPr lang="en-US" dirty="0"/>
              <a:t>Level 1 text. Bullet is optional and may be removed. Click “indent more” to access additional type styles.</a:t>
            </a:r>
          </a:p>
          <a:p>
            <a:pPr lvl="1"/>
            <a:r>
              <a:rPr lang="en-US" dirty="0"/>
              <a:t>Level 2 headline</a:t>
            </a:r>
          </a:p>
        </p:txBody>
      </p:sp>
      <p:sp>
        <p:nvSpPr>
          <p:cNvPr id="6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A5DADFF-B1CB-9E48-A4B2-639547DA2500}" type="datetime1">
              <a:rPr lang="en-US" smtClean="0"/>
              <a:t>2/7/2018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Blue Callou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610772"/>
            <a:ext cx="10715368" cy="915612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 i="0">
                <a:solidFill>
                  <a:schemeClr val="accent2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7938" indent="0">
              <a:spcBef>
                <a:spcPts val="2400"/>
              </a:spcBef>
              <a:buNone/>
              <a:tabLst/>
              <a:defRPr cap="all" spc="100" baseline="0">
                <a:solidFill>
                  <a:schemeClr val="accent4"/>
                </a:solidFill>
                <a:latin typeface="Oswald" charset="0"/>
                <a:ea typeface="Oswald" charset="0"/>
                <a:cs typeface="Oswald" charset="0"/>
              </a:defRPr>
            </a:lvl2pPr>
          </a:lstStyle>
          <a:p>
            <a:pPr lvl="0"/>
            <a:r>
              <a:rPr lang="en-US" dirty="0"/>
              <a:t>Level 1 text. Bullet is optional and may be removed. Click “indent more” to access additional type styles</a:t>
            </a:r>
          </a:p>
        </p:txBody>
      </p:sp>
      <p:sp>
        <p:nvSpPr>
          <p:cNvPr id="7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E51F875F-A26A-FE4B-9AA5-419B47F6744B}" type="datetime1">
              <a:rPr lang="en-US" smtClean="0"/>
              <a:t>2/7/2018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Mast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8C8572CE-7616-5E4E-9ACC-4CC7EA229E58}" type="datetime1">
              <a:rPr lang="en-US" smtClean="0"/>
              <a:t>2/7/2018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5135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Pull 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4783138" y="377825"/>
            <a:ext cx="6770430" cy="582453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  <a:lvl2pPr marL="11113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TITLE</a:t>
            </a:r>
          </a:p>
          <a:p>
            <a:pPr marL="11113" marR="0" lvl="1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“Pull quote goes here. All text should be white. Pull quote goes here. All text should be white. Pull quote goes here.</a:t>
            </a:r>
            <a:br>
              <a:rPr lang="en-US" dirty="0"/>
            </a:br>
            <a:r>
              <a:rPr lang="en-US" dirty="0"/>
              <a:t>All text should be white.”</a:t>
            </a:r>
          </a:p>
          <a:p>
            <a:pPr marL="0" marR="0" lvl="2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PERSON BEING QUOTED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CEE8A5AA-91B3-F54F-A637-D0413CF0BE0B}" type="datetime1">
              <a:rPr lang="en-US" smtClean="0"/>
              <a:t>2/7/2018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strict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 dirty="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336550" y="837561"/>
            <a:ext cx="3898900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cap="all" spc="100">
                <a:solidFill>
                  <a:schemeClr val="bg1"/>
                </a:solidFill>
              </a:rPr>
              <a:t>Booz Allen Hamilton </a:t>
            </a:r>
            <a:r>
              <a:rPr lang="en-US" sz="750" cap="all" spc="100">
                <a:solidFill>
                  <a:srgbClr val="F7A81B"/>
                </a:solidFill>
              </a:rPr>
              <a:t>restricted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8" y="343179"/>
            <a:ext cx="1764792" cy="1955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940" y="6605330"/>
            <a:ext cx="3512820" cy="9118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C pull 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sz="quarter" idx="12" hasCustomPrompt="1"/>
          </p:nvPr>
        </p:nvSpPr>
        <p:spPr>
          <a:xfrm>
            <a:off x="4783139" y="377825"/>
            <a:ext cx="6770430" cy="5824538"/>
          </a:xfrm>
        </p:spPr>
        <p:txBody>
          <a:bodyPr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/>
            </a:lvl1pPr>
            <a:lvl2pPr marL="11113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2pPr>
            <a:lvl3pPr marL="0" marR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3pPr>
          </a:lstStyle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PULL QUOTE GOES HERE. USE A SPOT color TO CALL OUT CERTAIN WORDS. PULL QUOTE GOES HERE. USE A SPOT color TO CALL OUT CERTAIN WORDS. PULL QUOTE GOES HERE. USE A SPOT color TO CALL OUT CERTAIN WORDS. 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2CD8AF12-4B88-474D-8826-EB0573548E82}" type="datetime1">
              <a:rPr lang="en-US" smtClean="0"/>
              <a:t>2/7/2018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branded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839775"/>
            <a:ext cx="12192000" cy="5587919"/>
          </a:xfrm>
          <a:prstGeom prst="rect">
            <a:avLst/>
          </a:prstGeom>
          <a:gradFill flip="none" rotWithShape="1">
            <a:gsLst>
              <a:gs pos="16000">
                <a:schemeClr val="accent2"/>
              </a:gs>
              <a:gs pos="74000">
                <a:schemeClr val="accent1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schemeClr val="bg1"/>
              </a:solidFill>
            </a:endParaRP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336550" y="839775"/>
            <a:ext cx="3898900" cy="5588013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651382" y="1381381"/>
            <a:ext cx="7227067" cy="23876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7000" spc="300" baseline="0">
                <a:solidFill>
                  <a:schemeClr val="bg1"/>
                </a:solidFill>
              </a:defRPr>
            </a:lvl1pPr>
          </a:lstStyle>
          <a:p>
            <a:r>
              <a:rPr lang="en-US" sz="7000" spc="300" dirty="0">
                <a:solidFill>
                  <a:schemeClr val="bg1"/>
                </a:solidFill>
              </a:rPr>
              <a:t>Click to Edit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51381" y="4296129"/>
            <a:ext cx="7227067" cy="628248"/>
          </a:xfrm>
        </p:spPr>
        <p:txBody>
          <a:bodyPr>
            <a:normAutofit/>
          </a:bodyPr>
          <a:lstStyle>
            <a:lvl1pPr marL="0" indent="0" algn="l">
              <a:buNone/>
              <a:defRPr sz="1400" b="0" i="1" cap="none" spc="0" baseline="0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16"/>
          <p:cNvSpPr>
            <a:spLocks noGrp="1"/>
          </p:cNvSpPr>
          <p:nvPr>
            <p:ph type="body" sz="quarter" idx="10" hasCustomPrompt="1"/>
          </p:nvPr>
        </p:nvSpPr>
        <p:spPr>
          <a:xfrm>
            <a:off x="4651381" y="5928912"/>
            <a:ext cx="5010151" cy="346075"/>
          </a:xfrm>
        </p:spPr>
        <p:txBody>
          <a:bodyPr>
            <a:normAutofit/>
          </a:bodyPr>
          <a:lstStyle>
            <a:lvl1pPr marL="0" indent="0">
              <a:buNone/>
              <a:defRPr sz="1200" b="0" i="0" cap="all" spc="1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2pPr>
            <a:lvl3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3pPr>
            <a:lvl4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4pPr>
            <a:lvl5pPr>
              <a:defRPr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5pPr>
          </a:lstStyle>
          <a:p>
            <a:pPr lvl="0"/>
            <a:r>
              <a:rPr lang="en-US" dirty="0"/>
              <a:t>Month Year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0968" y="343179"/>
            <a:ext cx="1764792" cy="195568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">
    <p:bg>
      <p:bgPr>
        <a:gradFill>
          <a:gsLst>
            <a:gs pos="16000">
              <a:schemeClr val="accent2"/>
            </a:gs>
            <a:gs pos="74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366184" y="0"/>
            <a:ext cx="11436349" cy="6874859"/>
          </a:xfrm>
        </p:spPr>
        <p:txBody>
          <a:bodyPr anchor="ctr"/>
          <a:lstStyle>
            <a:lvl1pPr marL="0" indent="0" algn="ctr">
              <a:buNone/>
              <a:defRPr sz="6000" b="0" i="0" cap="all" spc="200" baseline="0">
                <a:solidFill>
                  <a:schemeClr val="bg1"/>
                </a:solidFill>
                <a:latin typeface="Oswald"/>
              </a:defRPr>
            </a:lvl1pPr>
            <a:lvl2pPr algn="ctr">
              <a:defRPr sz="1800" i="0" spc="100" baseline="0">
                <a:solidFill>
                  <a:schemeClr val="bg1"/>
                </a:solidFill>
                <a:latin typeface="+mn-lt"/>
              </a:defRPr>
            </a:lvl2pPr>
          </a:lstStyle>
          <a:p>
            <a:pPr lvl="0"/>
            <a:r>
              <a:rPr lang="en-US" dirty="0"/>
              <a:t>DIVIDER HEADING</a:t>
            </a:r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783138" y="1407445"/>
            <a:ext cx="6770687" cy="4705350"/>
          </a:xfrm>
        </p:spPr>
        <p:txBody>
          <a:bodyPr/>
          <a:lstStyle>
            <a:lvl2pPr>
              <a:spcAft>
                <a:spcPts val="0"/>
              </a:spcAft>
              <a:defRPr/>
            </a:lvl2pPr>
            <a:lvl5pPr>
              <a:defRPr>
                <a:latin typeface="Georgia" charset="0"/>
                <a:ea typeface="Georgia" charset="0"/>
                <a:cs typeface="Georgia" charset="0"/>
              </a:defRPr>
            </a:lvl5pPr>
          </a:lstStyle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E07B27C-0347-8648-B0BE-C7884A062724}" type="datetime1">
              <a:rPr lang="en-US" smtClean="0"/>
              <a:t>2/7/2018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 2 c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4783139" y="1407445"/>
            <a:ext cx="3302082" cy="4705350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11"/>
          <p:cNvSpPr>
            <a:spLocks noGrp="1"/>
          </p:cNvSpPr>
          <p:nvPr>
            <p:ph sz="quarter" idx="14" hasCustomPrompt="1"/>
          </p:nvPr>
        </p:nvSpPr>
        <p:spPr>
          <a:xfrm>
            <a:off x="8257839" y="1407445"/>
            <a:ext cx="3302082" cy="4705350"/>
          </a:xfrm>
        </p:spPr>
        <p:txBody>
          <a:bodyPr/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B9AF10C-188E-A540-863B-64A39BAB6F22}" type="datetime1">
              <a:rPr lang="en-US" smtClean="0"/>
              <a:t>2/7/2018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407445"/>
            <a:ext cx="6770430" cy="349166"/>
          </a:xfrm>
        </p:spPr>
        <p:txBody>
          <a:bodyPr/>
          <a:lstStyle>
            <a:lvl1pPr marL="0" indent="0">
              <a:buNone/>
              <a:defRPr sz="12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4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  <a:endParaRPr lang="en-US" dirty="0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26CA831-E3C1-3D42-B871-E61EB0C49105}" type="datetime1">
              <a:rPr lang="en-US" smtClean="0"/>
              <a:t>2/7/2018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Title and Content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4783139" y="1407445"/>
            <a:ext cx="6770430" cy="349166"/>
          </a:xfrm>
        </p:spPr>
        <p:txBody>
          <a:bodyPr/>
          <a:lstStyle>
            <a:lvl1pPr marL="0" indent="0">
              <a:buNone/>
              <a:defRPr sz="12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hart Placeholder 4"/>
          <p:cNvSpPr>
            <a:spLocks noGrp="1"/>
          </p:cNvSpPr>
          <p:nvPr>
            <p:ph type="chart" sz="quarter" idx="12"/>
          </p:nvPr>
        </p:nvSpPr>
        <p:spPr>
          <a:xfrm>
            <a:off x="4782478" y="2780284"/>
            <a:ext cx="3385751" cy="277356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8" name="Chart Placeholder 4"/>
          <p:cNvSpPr>
            <a:spLocks noGrp="1"/>
          </p:cNvSpPr>
          <p:nvPr>
            <p:ph type="chart" sz="quarter" idx="14"/>
          </p:nvPr>
        </p:nvSpPr>
        <p:spPr>
          <a:xfrm>
            <a:off x="8192531" y="2780285"/>
            <a:ext cx="3361864" cy="2773565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9" name="Picture Placeholder 3"/>
          <p:cNvSpPr>
            <a:spLocks noGrp="1"/>
          </p:cNvSpPr>
          <p:nvPr>
            <p:ph type="pic" sz="quarter" idx="15"/>
          </p:nvPr>
        </p:nvSpPr>
        <p:spPr>
          <a:xfrm>
            <a:off x="365802" y="1"/>
            <a:ext cx="3924300" cy="6857999"/>
          </a:xfrm>
          <a:solidFill>
            <a:schemeClr val="bg1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  <a:endParaRPr lang="en-US" dirty="0"/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310B694-A189-EA47-9411-022A3FD37C02}" type="datetime1">
              <a:rPr lang="en-US" smtClean="0"/>
              <a:t>2/7/2018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3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 bwMode="auto">
          <a:xfrm>
            <a:off x="0" y="0"/>
            <a:ext cx="365760" cy="685799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0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ysClr val="windowText" lastClr="000000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tx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  <a:endParaRPr lang="en-US" dirty="0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4782889" y="212962"/>
            <a:ext cx="6770680" cy="98130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4782890" y="1395713"/>
            <a:ext cx="6770678" cy="462694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D57AC487-6E00-C34A-9F3A-B5D35285FF17}" type="datetime1">
              <a:rPr lang="en-US" smtClean="0"/>
              <a:t>2/7/2018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20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815" r:id="rId2"/>
    <p:sldLayoutId id="2147483816" r:id="rId3"/>
    <p:sldLayoutId id="2147483817" r:id="rId4"/>
    <p:sldLayoutId id="2147483787" r:id="rId5"/>
    <p:sldLayoutId id="2147483776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829" r:id="rId13"/>
    <p:sldLayoutId id="2147483830" r:id="rId14"/>
    <p:sldLayoutId id="2147483831" r:id="rId15"/>
    <p:sldLayoutId id="2147483832" r:id="rId16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100" baseline="0">
          <a:solidFill>
            <a:schemeClr val="tx1"/>
          </a:solidFill>
          <a:latin typeface="oswald" charset="0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600"/>
        </a:spcBef>
        <a:buFont typeface="Arial" charset="0"/>
        <a:buChar char="•"/>
        <a:defRPr sz="140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365760" marR="0" indent="-182880" algn="l" defTabSz="914400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LucidaGrande" charset="0"/>
        <a:buChar char="-"/>
        <a:tabLst/>
        <a:defRPr sz="1400" i="0" kern="1200" cap="none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548640" indent="-182880" algn="l" defTabSz="914400" rtl="0" eaLnBrk="1" latinLnBrk="0" hangingPunct="1">
        <a:lnSpc>
          <a:spcPct val="100000"/>
        </a:lnSpc>
        <a:spcBef>
          <a:spcPts val="0"/>
        </a:spcBef>
        <a:buFont typeface="Courier New" charset="0"/>
        <a:buChar char="o"/>
        <a:tabLst/>
        <a:defRPr sz="1400" i="0" kern="120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0" indent="0" algn="l" defTabSz="914400" rtl="0" eaLnBrk="1" latinLnBrk="0" hangingPunct="1">
        <a:lnSpc>
          <a:spcPct val="100000"/>
        </a:lnSpc>
        <a:spcBef>
          <a:spcPts val="1800"/>
        </a:spcBef>
        <a:spcAft>
          <a:spcPts val="0"/>
        </a:spcAft>
        <a:buFont typeface="LucidaGrande" charset="0"/>
        <a:buNone/>
        <a:tabLst/>
        <a:defRPr sz="1600" b="1" i="0" kern="1200" cap="all" spc="100" baseline="0">
          <a:solidFill>
            <a:schemeClr val="accent2"/>
          </a:solidFill>
          <a:latin typeface="Calibri" charset="0"/>
          <a:ea typeface="Calibri" charset="0"/>
          <a:cs typeface="Calibri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tabLst/>
        <a:defRPr sz="1400" i="1" kern="1200" baseline="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/>
        <a:buNone/>
        <a:defRPr sz="1000" i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12963"/>
            <a:ext cx="10715368" cy="981308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610772"/>
            <a:ext cx="10715368" cy="459952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Level 1 is used for body text. The bullet is optional and may be removed. </a:t>
            </a:r>
            <a:br>
              <a:rPr lang="en-US" dirty="0"/>
            </a:br>
            <a:r>
              <a:rPr lang="en-US" dirty="0"/>
              <a:t>Click “indent more” to access additional text styles.</a:t>
            </a:r>
          </a:p>
          <a:p>
            <a:pPr lvl="1"/>
            <a:r>
              <a:rPr lang="en-US" dirty="0"/>
              <a:t>Second level is a nested text bullet</a:t>
            </a:r>
          </a:p>
          <a:p>
            <a:pPr lvl="2"/>
            <a:r>
              <a:rPr lang="en-US" dirty="0"/>
              <a:t>Third level is a nested text bullet.</a:t>
            </a:r>
          </a:p>
          <a:p>
            <a:pPr lvl="3"/>
            <a:r>
              <a:rPr lang="en-US" dirty="0"/>
              <a:t>Fourth level optional subhead</a:t>
            </a:r>
          </a:p>
          <a:p>
            <a:pPr lvl="4"/>
            <a:r>
              <a:rPr lang="en-US" dirty="0"/>
              <a:t>Level 5 is an optional short description</a:t>
            </a:r>
          </a:p>
          <a:p>
            <a:pPr lvl="5"/>
            <a:r>
              <a:rPr lang="en-US" dirty="0"/>
              <a:t>Level 6 is used for source information or footnotes.</a:t>
            </a:r>
          </a:p>
        </p:txBody>
      </p:sp>
      <p:sp>
        <p:nvSpPr>
          <p:cNvPr id="7" name="Rectangle 6"/>
          <p:cNvSpPr/>
          <p:nvPr userDrawn="1"/>
        </p:nvSpPr>
        <p:spPr bwMode="auto">
          <a:xfrm>
            <a:off x="0" y="1"/>
            <a:ext cx="365760" cy="685799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accent1"/>
                </a:solidFill>
              </a:rPr>
              <a:t> 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38200" y="1276283"/>
            <a:ext cx="1071536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2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lIns="0" tIns="0" rIns="0" bIns="0" anchor="ctr"/>
          <a:lstStyle>
            <a:lvl1pPr algn="r">
              <a:defRPr sz="1000"/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838200" y="6400451"/>
            <a:ext cx="4943514" cy="457549"/>
          </a:xfrm>
          <a:prstGeom prst="rect">
            <a:avLst/>
          </a:prstGeom>
        </p:spPr>
        <p:txBody>
          <a:bodyPr lIns="0" tIns="0" rIns="0" bIns="0" anchor="ctr"/>
          <a:lstStyle>
            <a:lvl1pPr>
              <a:defRPr sz="700" i="1"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</a:p>
        </p:txBody>
      </p:sp>
      <p:cxnSp>
        <p:nvCxnSpPr>
          <p:cNvPr id="13" name="Straight Connector 12"/>
          <p:cNvCxnSpPr/>
          <p:nvPr userDrawn="1"/>
        </p:nvCxnSpPr>
        <p:spPr>
          <a:xfrm>
            <a:off x="838200" y="6400451"/>
            <a:ext cx="10715368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5781714" y="6446663"/>
            <a:ext cx="828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4923DAD2-9C8B-2A48-9E7E-80665FE86793}" type="datetime1">
              <a:rPr lang="en-US" smtClean="0"/>
              <a:t>2/7/2018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559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798" r:id="rId2"/>
    <p:sldLayoutId id="2147483803" r:id="rId3"/>
    <p:sldLayoutId id="2147483828" r:id="rId4"/>
    <p:sldLayoutId id="2147483801" r:id="rId5"/>
    <p:sldLayoutId id="2147483802" r:id="rId6"/>
    <p:sldLayoutId id="2147483799" r:id="rId7"/>
    <p:sldLayoutId id="2147483800" r:id="rId8"/>
    <p:sldLayoutId id="2147483824" r:id="rId9"/>
    <p:sldLayoutId id="2147483825" r:id="rId10"/>
    <p:sldLayoutId id="2147483826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 cap="all" spc="100" baseline="0">
          <a:solidFill>
            <a:schemeClr val="tx1"/>
          </a:solidFill>
          <a:latin typeface="Oswald" charset="0"/>
          <a:ea typeface="Oswald" charset="0"/>
          <a:cs typeface="Oswald" charset="0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600"/>
        </a:spcBef>
        <a:spcAft>
          <a:spcPts val="0"/>
        </a:spcAft>
        <a:buFont typeface="Arial" charset="0"/>
        <a:buChar char="•"/>
        <a:defRPr sz="1400" i="0" kern="120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  <a:lvl2pPr marL="36576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LucidaGrande" charset="0"/>
        <a:buChar char="-"/>
        <a:tabLst/>
        <a:defRPr sz="1400" i="0" kern="1200" cap="none" spc="0" baseline="0">
          <a:solidFill>
            <a:schemeClr val="tx1"/>
          </a:solidFill>
          <a:latin typeface="Calibri" charset="0"/>
          <a:ea typeface="Calibri" charset="0"/>
          <a:cs typeface="Calibri" charset="0"/>
        </a:defRPr>
      </a:lvl2pPr>
      <a:lvl3pPr marL="548640" indent="-182880" algn="l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Font typeface="Courier New" charset="0"/>
        <a:buChar char="o"/>
        <a:tabLst/>
        <a:defRPr sz="1400" i="0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3pPr>
      <a:lvl4pPr marL="0" indent="0" algn="l" defTabSz="914400" rtl="0" eaLnBrk="1" latinLnBrk="0" hangingPunct="1">
        <a:lnSpc>
          <a:spcPct val="100000"/>
        </a:lnSpc>
        <a:spcBef>
          <a:spcPts val="1800"/>
        </a:spcBef>
        <a:buFont typeface="LucidaGrande" charset="0"/>
        <a:buNone/>
        <a:tabLst/>
        <a:defRPr sz="1600" b="1" kern="1200" cap="all" spc="100" baseline="0">
          <a:solidFill>
            <a:schemeClr val="accent2"/>
          </a:solidFill>
          <a:latin typeface="Calibri" charset="0"/>
          <a:ea typeface="Calibri" charset="0"/>
          <a:cs typeface="Calibri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600"/>
        </a:spcBef>
        <a:spcAft>
          <a:spcPts val="600"/>
        </a:spcAft>
        <a:buFont typeface="Arial"/>
        <a:buNone/>
        <a:tabLst/>
        <a:defRPr sz="1200" i="1" kern="1200">
          <a:solidFill>
            <a:schemeClr val="tx1"/>
          </a:solidFill>
          <a:latin typeface="Georgia" charset="0"/>
          <a:ea typeface="Georgia" charset="0"/>
          <a:cs typeface="Georgia" charset="0"/>
        </a:defRPr>
      </a:lvl5pPr>
      <a:lvl6pPr marL="0" indent="0" algn="l" defTabSz="914400" rtl="0" eaLnBrk="1" latinLnBrk="0" hangingPunct="1">
        <a:lnSpc>
          <a:spcPct val="100000"/>
        </a:lnSpc>
        <a:spcBef>
          <a:spcPts val="1800"/>
        </a:spcBef>
        <a:buFont typeface="Arial"/>
        <a:buNone/>
        <a:defRPr sz="1000" i="1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16000">
              <a:schemeClr val="accent2"/>
            </a:gs>
            <a:gs pos="74000">
              <a:schemeClr val="accent1"/>
            </a:gs>
          </a:gsLst>
          <a:path path="circle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82888" y="414779"/>
            <a:ext cx="6770680" cy="57621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LEVEL 1 TITLE</a:t>
            </a:r>
          </a:p>
          <a:p>
            <a:pPr marL="11113" marR="0" lvl="1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“Pull quote goes here. All text should be white. Pull quote goes here. All text should be white. Pull quote goes here. </a:t>
            </a:r>
            <a:br>
              <a:rPr lang="en-US" dirty="0"/>
            </a:br>
            <a:r>
              <a:rPr lang="en-US" dirty="0"/>
              <a:t>All text should be white.”</a:t>
            </a:r>
          </a:p>
          <a:p>
            <a:pPr marL="0" marR="0" lvl="2" indent="0" algn="l" defTabSz="914400" rtl="0" eaLnBrk="1" fontAlgn="auto" latinLnBrk="0" hangingPunct="1">
              <a:lnSpc>
                <a:spcPts val="3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PERSON BEING QUOTED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934" y="0"/>
            <a:ext cx="4216400" cy="68580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0" y="1"/>
            <a:ext cx="365760" cy="6857999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>
                <a:solidFill>
                  <a:schemeClr val="accent2"/>
                </a:solidFill>
              </a:rPr>
              <a:t> </a:t>
            </a:r>
          </a:p>
        </p:txBody>
      </p:sp>
      <p:sp>
        <p:nvSpPr>
          <p:cNvPr id="14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11092070" y="6400800"/>
            <a:ext cx="461498" cy="4572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EACE6E22-E655-5947-A8B4-6F095FBA2C1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5" name="Footer Placeholder 13"/>
          <p:cNvSpPr>
            <a:spLocks noGrp="1"/>
          </p:cNvSpPr>
          <p:nvPr>
            <p:ph type="ftr" sz="quarter" idx="3"/>
          </p:nvPr>
        </p:nvSpPr>
        <p:spPr>
          <a:xfrm>
            <a:off x="4782890" y="6400451"/>
            <a:ext cx="6309180" cy="457549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marL="11113" indent="0" algn="l">
              <a:tabLst/>
              <a:defRPr sz="700" i="1">
                <a:solidFill>
                  <a:schemeClr val="bg1"/>
                </a:solidFill>
                <a:latin typeface="Georgia" charset="0"/>
                <a:ea typeface="Georgia" charset="0"/>
                <a:cs typeface="Georgia" charset="0"/>
              </a:defRPr>
            </a:lvl1pPr>
          </a:lstStyle>
          <a:p>
            <a:r>
              <a:rPr lang="en-US"/>
              <a:t>Booz Allen Hamilton Internal</a:t>
            </a:r>
            <a:endParaRPr lang="en-US" dirty="0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4782889" y="6400451"/>
            <a:ext cx="6770679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686648" y="6446663"/>
            <a:ext cx="828339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911759B4-855F-3E47-A906-BBC402572C13}" type="datetime1">
              <a:rPr lang="en-US" smtClean="0"/>
              <a:t>2/7/2018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6096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ts val="3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000" kern="1200" cap="all" spc="100" baseline="0">
          <a:solidFill>
            <a:schemeClr val="bg1"/>
          </a:solidFill>
          <a:latin typeface="Oswald" charset="0"/>
          <a:ea typeface="Oswald" charset="0"/>
          <a:cs typeface="Oswald" charset="0"/>
        </a:defRPr>
      </a:lvl1pPr>
      <a:lvl2pPr marL="11113" marR="0" indent="0" algn="l" defTabSz="914400" rtl="0" eaLnBrk="1" fontAlgn="auto" latinLnBrk="0" hangingPunct="1">
        <a:lnSpc>
          <a:spcPts val="3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2000" i="1" kern="1200">
          <a:solidFill>
            <a:schemeClr val="bg1"/>
          </a:solidFill>
          <a:latin typeface="Georgia" charset="0"/>
          <a:ea typeface="Georgia" charset="0"/>
          <a:cs typeface="Georgia" charset="0"/>
        </a:defRPr>
      </a:lvl2pPr>
      <a:lvl3pPr marL="0" marR="0" indent="0" algn="l" defTabSz="914400" rtl="0" eaLnBrk="1" fontAlgn="auto" latinLnBrk="0" hangingPunct="1">
        <a:lnSpc>
          <a:spcPts val="3000"/>
        </a:lnSpc>
        <a:spcBef>
          <a:spcPts val="12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000" kern="1200" cap="all" spc="100" baseline="0">
          <a:solidFill>
            <a:schemeClr val="bg1"/>
          </a:solidFill>
          <a:latin typeface="Oswald" charset="0"/>
          <a:ea typeface="Oswald" charset="0"/>
          <a:cs typeface="Oswald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/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06" y="839775"/>
            <a:ext cx="3898188" cy="5588013"/>
          </a:xfrm>
        </p:spPr>
      </p:pic>
      <p:sp>
        <p:nvSpPr>
          <p:cNvPr id="9" name="Rectangle 8"/>
          <p:cNvSpPr/>
          <p:nvPr/>
        </p:nvSpPr>
        <p:spPr>
          <a:xfrm>
            <a:off x="336550" y="4254980"/>
            <a:ext cx="3898900" cy="217271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6600" dirty="0"/>
              <a:t>Data Science in health &amp; Medicine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Example applications of data science in the health space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January 2018</a:t>
            </a:r>
          </a:p>
        </p:txBody>
      </p:sp>
      <p:sp>
        <p:nvSpPr>
          <p:cNvPr id="7" name="Rectangle 6"/>
          <p:cNvSpPr/>
          <p:nvPr/>
        </p:nvSpPr>
        <p:spPr>
          <a:xfrm>
            <a:off x="607506" y="5928912"/>
            <a:ext cx="24367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Innovation center, Washington, D.C.</a:t>
            </a:r>
          </a:p>
        </p:txBody>
      </p:sp>
      <p:sp>
        <p:nvSpPr>
          <p:cNvPr id="15" name="Rectangle 14"/>
          <p:cNvSpPr/>
          <p:nvPr/>
        </p:nvSpPr>
        <p:spPr>
          <a:xfrm flipV="1">
            <a:off x="336550" y="839775"/>
            <a:ext cx="3898900" cy="719007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5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lassification"/>
          <p:cNvSpPr txBox="1"/>
          <p:nvPr/>
        </p:nvSpPr>
        <p:spPr>
          <a:xfrm>
            <a:off x="336590" y="839875"/>
            <a:ext cx="3898845" cy="2077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50" cap="all" spc="100" dirty="0">
                <a:solidFill>
                  <a:schemeClr val="bg1"/>
                </a:solidFill>
              </a:rPr>
              <a:t>Booz Allen Hamilton internal</a:t>
            </a:r>
          </a:p>
        </p:txBody>
      </p:sp>
    </p:spTree>
    <p:extLst>
      <p:ext uri="{BB962C8B-B14F-4D97-AF65-F5344CB8AC3E}">
        <p14:creationId xmlns:p14="http://schemas.microsoft.com/office/powerpoint/2010/main" val="1848736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42196E-E02A-4ABB-B3C1-67B9A47F0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If you like microscopy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E4F4A-6990-40C5-B7FF-EEE4DC2F9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98C2C-E8DF-408A-B7E6-F3F70AF66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pic>
        <p:nvPicPr>
          <p:cNvPr id="6146" name="Picture 2" descr="Cresyl Violet (Nissl) Stain Protocol">
            <a:extLst>
              <a:ext uri="{FF2B5EF4-FFF2-40B4-BE49-F238E27FC236}">
                <a16:creationId xmlns:a16="http://schemas.microsoft.com/office/drawing/2014/main" id="{772A9A98-72C1-46E6-B756-579318E9E9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3" t="5778" r="4362" b="49111"/>
          <a:stretch/>
        </p:blipFill>
        <p:spPr bwMode="auto">
          <a:xfrm>
            <a:off x="563880" y="1341120"/>
            <a:ext cx="4312920" cy="3093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result for nissl staining">
            <a:extLst>
              <a:ext uri="{FF2B5EF4-FFF2-40B4-BE49-F238E27FC236}">
                <a16:creationId xmlns:a16="http://schemas.microsoft.com/office/drawing/2014/main" id="{498BF9D0-7E05-49F1-8130-72F4ACBCDB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1" r="3932" b="10113"/>
          <a:stretch/>
        </p:blipFill>
        <p:spPr bwMode="auto">
          <a:xfrm>
            <a:off x="838200" y="4268448"/>
            <a:ext cx="3459480" cy="2589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brainbow horizontal">
            <a:extLst>
              <a:ext uri="{FF2B5EF4-FFF2-40B4-BE49-F238E27FC236}">
                <a16:creationId xmlns:a16="http://schemas.microsoft.com/office/drawing/2014/main" id="{C381B954-1F97-4DC5-A6CE-136B39B70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8394" y="1341120"/>
            <a:ext cx="5665174" cy="539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75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Quick review of types of data science</a:t>
            </a:r>
          </a:p>
          <a:p>
            <a:r>
              <a:rPr lang="en-US" dirty="0"/>
              <a:t>Data science for medicine</a:t>
            </a:r>
          </a:p>
          <a:p>
            <a:r>
              <a:rPr lang="en-US" dirty="0"/>
              <a:t>This Kaggle competition- Detecting cell nuclei 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4"/>
          </p:nvPr>
        </p:nvSpPr>
        <p:spPr/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pic>
        <p:nvPicPr>
          <p:cNvPr id="10" name="Picture Placeholder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77" r="39475"/>
          <a:stretch/>
        </p:blipFill>
        <p:spPr>
          <a:xfrm>
            <a:off x="365802" y="1"/>
            <a:ext cx="3924300" cy="6857999"/>
          </a:xfrm>
          <a:prstGeom prst="rect">
            <a:avLst/>
          </a:prstGeom>
        </p:spPr>
      </p:pic>
      <p:pic>
        <p:nvPicPr>
          <p:cNvPr id="11" name="Picture Placeholder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02" y="8601"/>
            <a:ext cx="3924300" cy="685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06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0EFB6-F7FD-4BAA-8998-2C54A2140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data Analytics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82F7B1F-5731-4D66-BC06-36DC58F75E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89F531-D8BB-4A4A-8D77-556AD2E85B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pic>
        <p:nvPicPr>
          <p:cNvPr id="1026" name="Picture 2" descr="https://duncan3ross.files.wordpress.com/2014/03/gartner2.gif">
            <a:extLst>
              <a:ext uri="{FF2B5EF4-FFF2-40B4-BE49-F238E27FC236}">
                <a16:creationId xmlns:a16="http://schemas.microsoft.com/office/drawing/2014/main" id="{FFBF15F1-CFAA-4EB4-A80E-A1ED052F84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330" y="1460500"/>
            <a:ext cx="10235264" cy="427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7682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6652-D5F7-4440-BA4B-AD9B89F4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Descriptive analytics in Health &amp; Medicine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A8B364-A28A-4286-9DBC-F3EA68E91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8DC3D-4E3C-49DD-94B3-85BCCC227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88F777-F7CC-4D09-85A3-11B5D8210F96}"/>
              </a:ext>
            </a:extLst>
          </p:cNvPr>
          <p:cNvSpPr txBox="1"/>
          <p:nvPr/>
        </p:nvSpPr>
        <p:spPr>
          <a:xfrm>
            <a:off x="952500" y="1536700"/>
            <a:ext cx="9994900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Electronic Health Records- EHRs</a:t>
            </a:r>
          </a:p>
          <a:p>
            <a:endParaRPr lang="en-US" sz="2000" dirty="0"/>
          </a:p>
          <a:p>
            <a:r>
              <a:rPr lang="en-US" sz="2000" dirty="0"/>
              <a:t>Huge need for big data infrastructure</a:t>
            </a:r>
          </a:p>
          <a:p>
            <a:endParaRPr lang="en-US" sz="2000" dirty="0"/>
          </a:p>
          <a:p>
            <a:r>
              <a:rPr lang="en-US" sz="2000" dirty="0"/>
              <a:t>Data security and data fusion problems</a:t>
            </a:r>
          </a:p>
          <a:p>
            <a:endParaRPr lang="en-US" sz="2000" dirty="0"/>
          </a:p>
          <a:p>
            <a:r>
              <a:rPr lang="en-US" sz="2000" dirty="0"/>
              <a:t>Can help individuals and with population </a:t>
            </a:r>
          </a:p>
          <a:p>
            <a:r>
              <a:rPr lang="en-US" sz="2000" dirty="0"/>
              <a:t>health management.</a:t>
            </a:r>
          </a:p>
          <a:p>
            <a:endParaRPr lang="en-US" sz="2000" dirty="0"/>
          </a:p>
          <a:p>
            <a:r>
              <a:rPr lang="en-US" sz="2000" dirty="0"/>
              <a:t>Answer questions like:</a:t>
            </a:r>
          </a:p>
          <a:p>
            <a:r>
              <a:rPr lang="en-US" sz="2000" dirty="0"/>
              <a:t>How many patients are living with diabetes? </a:t>
            </a:r>
          </a:p>
          <a:p>
            <a:r>
              <a:rPr lang="en-US" sz="2000" dirty="0"/>
              <a:t>How many acquired an infection at one hospital compared to another? </a:t>
            </a:r>
          </a:p>
          <a:p>
            <a:endParaRPr lang="en-US" dirty="0"/>
          </a:p>
        </p:txBody>
      </p:sp>
      <p:pic>
        <p:nvPicPr>
          <p:cNvPr id="2050" name="Picture 2" descr="Image result for ehrs">
            <a:extLst>
              <a:ext uri="{FF2B5EF4-FFF2-40B4-BE49-F238E27FC236}">
                <a16:creationId xmlns:a16="http://schemas.microsoft.com/office/drawing/2014/main" id="{373F54C3-1885-4BC9-B51D-1E69729DC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769" y="1327006"/>
            <a:ext cx="4972050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286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36652-D5F7-4440-BA4B-AD9B89F44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DIAGNOSTIC analytics in Health &amp; Medicine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A8B364-A28A-4286-9DBC-F3EA68E91B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F8DC3D-4E3C-49DD-94B3-85BCCC227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5CCEB0-6C7E-4EE4-84B0-0CF890EBDEA3}"/>
              </a:ext>
            </a:extLst>
          </p:cNvPr>
          <p:cNvSpPr txBox="1"/>
          <p:nvPr/>
        </p:nvSpPr>
        <p:spPr>
          <a:xfrm>
            <a:off x="838200" y="1548581"/>
            <a:ext cx="104443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Lots of effort on </a:t>
            </a:r>
            <a:r>
              <a:rPr lang="en-US" sz="2000" b="1" dirty="0"/>
              <a:t>Image Processing</a:t>
            </a:r>
          </a:p>
          <a:p>
            <a:r>
              <a:rPr lang="en-US" sz="2000" dirty="0"/>
              <a:t>Train models to make diagnoses from X-rays, CT scans, MRIs, ultrasounds and PET scans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674FFB-871D-4CAD-A253-FA0265A5B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4477" y="2301025"/>
            <a:ext cx="4937330" cy="111869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03CEED-8402-4C6B-B46B-A6B03E3F7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98108"/>
            <a:ext cx="6094156" cy="39122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B543EB0-066C-450D-9759-C1D1C898A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4235" y="3419723"/>
            <a:ext cx="6267765" cy="272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89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2581E-3F6F-4669-AFB1-9B9606FB8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Precision medicine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1FCCA8B-3A01-4B6D-A24C-BA71F166A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CE067-C0CF-4ECD-B7BD-0F81586B44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B4758FA-2EBD-46B6-BDDC-C118FDD50BF0}"/>
              </a:ext>
            </a:extLst>
          </p:cNvPr>
          <p:cNvSpPr txBox="1"/>
          <p:nvPr/>
        </p:nvSpPr>
        <p:spPr>
          <a:xfrm>
            <a:off x="838200" y="1194271"/>
            <a:ext cx="522732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Identify which approached will be effective for patients based on genetic, environmental, and lifestyle factors</a:t>
            </a:r>
          </a:p>
          <a:p>
            <a:endParaRPr lang="en-US" dirty="0"/>
          </a:p>
          <a:p>
            <a:r>
              <a:rPr lang="en-US" dirty="0"/>
              <a:t>Needs “</a:t>
            </a:r>
            <a:r>
              <a:rPr lang="en-US" dirty="0" err="1"/>
              <a:t>megacommunity</a:t>
            </a:r>
            <a:r>
              <a:rPr lang="en-US" dirty="0"/>
              <a:t>” to pool all kinds of data: genomic, </a:t>
            </a:r>
            <a:r>
              <a:rPr lang="en-US" dirty="0" err="1"/>
              <a:t>biospecimen</a:t>
            </a:r>
            <a:r>
              <a:rPr lang="en-US" dirty="0"/>
              <a:t>-derived, survey and demographic data, clinical and insurance-claims, mobile, wearables, implant data…’</a:t>
            </a:r>
          </a:p>
          <a:p>
            <a:endParaRPr lang="en-US" dirty="0"/>
          </a:p>
          <a:p>
            <a:r>
              <a:rPr lang="en-US" dirty="0"/>
              <a:t>Use data science to find “hidden” correlations, predictors, etc.</a:t>
            </a:r>
          </a:p>
          <a:p>
            <a:endParaRPr lang="en-US" dirty="0"/>
          </a:p>
          <a:p>
            <a:r>
              <a:rPr lang="en-US" dirty="0"/>
              <a:t>Still in trying to set up “data lakes” and cooperation between data sources</a:t>
            </a:r>
          </a:p>
          <a:p>
            <a:endParaRPr lang="en-US" dirty="0"/>
          </a:p>
          <a:p>
            <a:r>
              <a:rPr lang="en-US" dirty="0"/>
              <a:t>Challenges 1: so many types of data- molecular, semantic, images</a:t>
            </a:r>
          </a:p>
          <a:p>
            <a:endParaRPr lang="en-US" dirty="0"/>
          </a:p>
          <a:p>
            <a:r>
              <a:rPr lang="en-US" dirty="0"/>
              <a:t>Challenge 2: so few standardized outcome measures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3076" name="Picture 4" descr="Image result for precision medicine">
            <a:extLst>
              <a:ext uri="{FF2B5EF4-FFF2-40B4-BE49-F238E27FC236}">
                <a16:creationId xmlns:a16="http://schemas.microsoft.com/office/drawing/2014/main" id="{89A49CDA-0BA7-40E8-893A-036C5A156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520" y="1463040"/>
            <a:ext cx="6263640" cy="332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183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9987-9E4E-4F38-AB58-2DEDFCF08D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Side note: How to describe your data science projects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6B1F3E-102B-4B53-8FA4-313393046D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2EADB7-E265-4E49-93AF-179ED0DA99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3BED77-242C-47F5-9A48-63AD26DA78F4}"/>
              </a:ext>
            </a:extLst>
          </p:cNvPr>
          <p:cNvSpPr txBox="1"/>
          <p:nvPr/>
        </p:nvSpPr>
        <p:spPr>
          <a:xfrm>
            <a:off x="1219200" y="1706880"/>
            <a:ext cx="987287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Objective &amp; Motivation- </a:t>
            </a:r>
            <a:r>
              <a:rPr lang="en-US" sz="3200" dirty="0"/>
              <a:t>we’ll go over today</a:t>
            </a:r>
            <a:endParaRPr lang="en-US" sz="3200" b="1" dirty="0"/>
          </a:p>
          <a:p>
            <a:r>
              <a:rPr lang="en-US" sz="3200" b="1" dirty="0"/>
              <a:t>Role- </a:t>
            </a:r>
            <a:r>
              <a:rPr lang="en-US" sz="3200" dirty="0"/>
              <a:t>clarify your responsibilities</a:t>
            </a:r>
            <a:endParaRPr lang="en-US" sz="3200" b="1" dirty="0"/>
          </a:p>
          <a:p>
            <a:r>
              <a:rPr lang="en-US" sz="3200" b="1" dirty="0"/>
              <a:t>Data- </a:t>
            </a:r>
            <a:r>
              <a:rPr lang="en-US" sz="3200" dirty="0"/>
              <a:t>approximate dataset size skew, how to store, extract, clean</a:t>
            </a:r>
          </a:p>
          <a:p>
            <a:r>
              <a:rPr lang="en-US" sz="3200" b="1" dirty="0"/>
              <a:t>Models- </a:t>
            </a:r>
            <a:r>
              <a:rPr lang="en-US" sz="3200" dirty="0"/>
              <a:t>specify models and statistical techniques, programming languages and libraries</a:t>
            </a:r>
          </a:p>
          <a:p>
            <a:r>
              <a:rPr lang="en-US" sz="3200" b="1" dirty="0"/>
              <a:t>Code- </a:t>
            </a:r>
            <a:r>
              <a:rPr lang="en-US" sz="3200" dirty="0"/>
              <a:t>put it on your own </a:t>
            </a:r>
            <a:r>
              <a:rPr lang="en-US" sz="3200" dirty="0" err="1"/>
              <a:t>github</a:t>
            </a:r>
            <a:r>
              <a:rPr lang="en-US" sz="3200" dirty="0"/>
              <a:t> too!</a:t>
            </a:r>
          </a:p>
          <a:p>
            <a:r>
              <a:rPr lang="en-US" sz="3200" b="1" dirty="0"/>
              <a:t>Results- </a:t>
            </a:r>
            <a:r>
              <a:rPr lang="en-US" sz="3200" dirty="0"/>
              <a:t>outcome with numerical impact/significance</a:t>
            </a:r>
          </a:p>
          <a:p>
            <a:r>
              <a:rPr lang="en-US" sz="3200" b="1" dirty="0"/>
              <a:t>Obstacles- </a:t>
            </a:r>
            <a:r>
              <a:rPr lang="en-US" sz="3200" dirty="0"/>
              <a:t>and how you overcame them </a:t>
            </a:r>
            <a:endParaRPr lang="en-US" sz="3200" b="1" dirty="0"/>
          </a:p>
          <a:p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4123507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1A54B3-4A0B-4FF5-9463-180C9C51C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Kaggle: spot Nuclei. Speed cures.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1CA74-6B19-4C88-939F-DCC89A5F7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15F72-52C5-4D76-8880-4484CCC09C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2D5460-483D-4E2C-8218-09164EB7FD1E}"/>
              </a:ext>
            </a:extLst>
          </p:cNvPr>
          <p:cNvSpPr txBox="1"/>
          <p:nvPr/>
        </p:nvSpPr>
        <p:spPr>
          <a:xfrm>
            <a:off x="838200" y="1371624"/>
            <a:ext cx="1071536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Fast and accurate detection of nuclei enhances drug development -&gt; advances medical treatment -&gt; improves quality of life</a:t>
            </a:r>
          </a:p>
          <a:p>
            <a:endParaRPr lang="en-US" sz="2000" dirty="0"/>
          </a:p>
          <a:p>
            <a:r>
              <a:rPr lang="en-US" sz="2000" dirty="0"/>
              <a:t>Bottleneck for finding nuclei in microscopy images</a:t>
            </a:r>
          </a:p>
          <a:p>
            <a:endParaRPr lang="en-US" sz="2000" dirty="0"/>
          </a:p>
          <a:p>
            <a:r>
              <a:rPr lang="en-US" sz="2000" dirty="0"/>
              <a:t>Robots exist to apply drugs and capture images, but automated counting is not as robust as scientists need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2A7DBF-9AE2-4956-9A94-D0E4B0CF2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326" y="3575910"/>
            <a:ext cx="8486775" cy="2867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F484AC-DBF4-4356-80AF-934DE8868D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35827" y="714503"/>
            <a:ext cx="629602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007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99988-9EE1-425E-80D3-EBAB4AB2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Lots of different types of cells and microscopy conditions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47A73C-CB93-4C7A-BBAD-0B8898316E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EACE6E22-E655-5947-A8B4-6F095FBA2C12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27C1B0-792A-47C6-A3AA-36D9E70EE8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Booz Allen Hamilton Internal</a:t>
            </a:r>
          </a:p>
        </p:txBody>
      </p:sp>
      <p:pic>
        <p:nvPicPr>
          <p:cNvPr id="5124" name="Picture 4" descr="https://kaggle2.blob.core.windows.net/forum-message-attachments/269744/8277/img_groups.png">
            <a:extLst>
              <a:ext uri="{FF2B5EF4-FFF2-40B4-BE49-F238E27FC236}">
                <a16:creationId xmlns:a16="http://schemas.microsoft.com/office/drawing/2014/main" id="{B7E3C501-0B7B-4B55-9A63-42AD820EC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59" y="1478664"/>
            <a:ext cx="10518389" cy="4038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461949"/>
      </p:ext>
    </p:extLst>
  </p:cSld>
  <p:clrMapOvr>
    <a:masterClrMapping/>
  </p:clrMapOvr>
</p:sld>
</file>

<file path=ppt/theme/theme1.xml><?xml version="1.0" encoding="utf-8"?>
<a:theme xmlns:a="http://schemas.openxmlformats.org/drawingml/2006/main" name="NW Narrow Master">
  <a:themeElements>
    <a:clrScheme name="Custom 2 new theme 1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5D7D95"/>
      </a:accent1>
      <a:accent2>
        <a:srgbClr val="243646"/>
      </a:accent2>
      <a:accent3>
        <a:srgbClr val="87AF99"/>
      </a:accent3>
      <a:accent4>
        <a:srgbClr val="AC4324"/>
      </a:accent4>
      <a:accent5>
        <a:srgbClr val="CF3237"/>
      </a:accent5>
      <a:accent6>
        <a:srgbClr val="F6A81B"/>
      </a:accent6>
      <a:hlink>
        <a:srgbClr val="243646"/>
      </a:hlink>
      <a:folHlink>
        <a:srgbClr val="5D7D9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 Wide" id="{24D5CF80-6A67-EA4C-9B86-E0A341CB70F3}" vid="{174DE273-7923-6448-AAE3-34B6E676E6ED}"/>
    </a:ext>
  </a:extLst>
</a:theme>
</file>

<file path=ppt/theme/theme2.xml><?xml version="1.0" encoding="utf-8"?>
<a:theme xmlns:a="http://schemas.openxmlformats.org/drawingml/2006/main" name="Wide">
  <a:themeElements>
    <a:clrScheme name="Custom 2 new theme 1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5D7D95"/>
      </a:accent1>
      <a:accent2>
        <a:srgbClr val="243646"/>
      </a:accent2>
      <a:accent3>
        <a:srgbClr val="87AF99"/>
      </a:accent3>
      <a:accent4>
        <a:srgbClr val="AC4324"/>
      </a:accent4>
      <a:accent5>
        <a:srgbClr val="CF3237"/>
      </a:accent5>
      <a:accent6>
        <a:srgbClr val="F6A81B"/>
      </a:accent6>
      <a:hlink>
        <a:srgbClr val="243646"/>
      </a:hlink>
      <a:folHlink>
        <a:srgbClr val="5D7D9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 Wide" id="{24D5CF80-6A67-EA4C-9B86-E0A341CB70F3}" vid="{E8104B33-B338-2B4B-9BCA-8D910DBD933F}"/>
    </a:ext>
  </a:extLst>
</a:theme>
</file>

<file path=ppt/theme/theme3.xml><?xml version="1.0" encoding="utf-8"?>
<a:theme xmlns:a="http://schemas.openxmlformats.org/drawingml/2006/main" name="FC Master">
  <a:themeElements>
    <a:clrScheme name="Custom 2 new theme 1">
      <a:dk1>
        <a:srgbClr val="000000"/>
      </a:dk1>
      <a:lt1>
        <a:srgbClr val="FFFFFF"/>
      </a:lt1>
      <a:dk2>
        <a:srgbClr val="243646"/>
      </a:dk2>
      <a:lt2>
        <a:srgbClr val="E7E6E6"/>
      </a:lt2>
      <a:accent1>
        <a:srgbClr val="5D7D95"/>
      </a:accent1>
      <a:accent2>
        <a:srgbClr val="243646"/>
      </a:accent2>
      <a:accent3>
        <a:srgbClr val="87AF99"/>
      </a:accent3>
      <a:accent4>
        <a:srgbClr val="AC4324"/>
      </a:accent4>
      <a:accent5>
        <a:srgbClr val="CF3237"/>
      </a:accent5>
      <a:accent6>
        <a:srgbClr val="F6A81B"/>
      </a:accent6>
      <a:hlink>
        <a:srgbClr val="243646"/>
      </a:hlink>
      <a:folHlink>
        <a:srgbClr val="5D7D95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lue Wide" id="{24D5CF80-6A67-EA4C-9B86-E0A341CB70F3}" vid="{5FBD1351-C2B5-444C-9D21-5D7319060F9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Blue Wide</Template>
  <TotalTime>4982</TotalTime>
  <Words>413</Words>
  <Application>Microsoft Office PowerPoint</Application>
  <PresentationFormat>Widescreen</PresentationFormat>
  <Paragraphs>74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</vt:i4>
      </vt:variant>
    </vt:vector>
  </HeadingPairs>
  <TitlesOfParts>
    <vt:vector size="21" baseType="lpstr">
      <vt:lpstr>Arial</vt:lpstr>
      <vt:lpstr>Calibri</vt:lpstr>
      <vt:lpstr>Calibri Light</vt:lpstr>
      <vt:lpstr>Courier New</vt:lpstr>
      <vt:lpstr>Georgia</vt:lpstr>
      <vt:lpstr>LucidaGrande</vt:lpstr>
      <vt:lpstr>Oswald</vt:lpstr>
      <vt:lpstr>Oswald</vt:lpstr>
      <vt:lpstr>NW Narrow Master</vt:lpstr>
      <vt:lpstr>Wide</vt:lpstr>
      <vt:lpstr>FC Master</vt:lpstr>
      <vt:lpstr>Data Science in health &amp; Medicine</vt:lpstr>
      <vt:lpstr>agenda</vt:lpstr>
      <vt:lpstr>Types of data Analytics</vt:lpstr>
      <vt:lpstr>Descriptive analytics in Health &amp; Medicine</vt:lpstr>
      <vt:lpstr>DIAGNOSTIC analytics in Health &amp; Medicine</vt:lpstr>
      <vt:lpstr>Precision medicine</vt:lpstr>
      <vt:lpstr>Side note: How to describe your data science projects</vt:lpstr>
      <vt:lpstr>Kaggle: spot Nuclei. Speed cures.</vt:lpstr>
      <vt:lpstr>Lots of different types of cells and microscopy conditions</vt:lpstr>
      <vt:lpstr>If you like microscopy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Science in health &amp; Medicine</dc:title>
  <dc:creator>Allen, Rachel [USA]</dc:creator>
  <cp:lastModifiedBy>Allen, Rachel [USA]</cp:lastModifiedBy>
  <cp:revision>17</cp:revision>
  <cp:lastPrinted>2016-11-21T14:15:42Z</cp:lastPrinted>
  <dcterms:created xsi:type="dcterms:W3CDTF">2018-01-29T17:16:19Z</dcterms:created>
  <dcterms:modified xsi:type="dcterms:W3CDTF">2018-02-07T21:20:32Z</dcterms:modified>
</cp:coreProperties>
</file>